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50" r:id="rId2"/>
    <p:sldMasterId id="2147483667" r:id="rId3"/>
  </p:sldMasterIdLst>
  <p:notesMasterIdLst>
    <p:notesMasterId r:id="rId5"/>
  </p:notesMasterIdLst>
  <p:handoutMasterIdLst>
    <p:handoutMasterId r:id="rId6"/>
  </p:handoutMasterIdLst>
  <p:sldIdLst>
    <p:sldId id="505" r:id="rId4"/>
  </p:sldIdLst>
  <p:sldSz cx="9144000" cy="6858000" type="screen4x3"/>
  <p:notesSz cx="9939338" cy="143684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D0D8E8"/>
    <a:srgbClr val="E9EDF4"/>
    <a:srgbClr val="DCC6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22" autoAdjust="0"/>
    <p:restoredTop sz="86632" autoAdjust="0"/>
  </p:normalViewPr>
  <p:slideViewPr>
    <p:cSldViewPr>
      <p:cViewPr varScale="1">
        <p:scale>
          <a:sx n="100" d="100"/>
          <a:sy n="100" d="100"/>
        </p:scale>
        <p:origin x="1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3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4307045" cy="718423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l">
              <a:defRPr sz="17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9996" y="1"/>
            <a:ext cx="4307045" cy="718423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r">
              <a:defRPr sz="1700"/>
            </a:lvl1pPr>
          </a:lstStyle>
          <a:p>
            <a:fld id="{A4CE6737-E128-49BD-A2DD-DD0B75354097}" type="datetimeFigureOut">
              <a:rPr lang="de-AT" smtClean="0"/>
              <a:t>03.12.2024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6" y="13647548"/>
            <a:ext cx="4307045" cy="718423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l">
              <a:defRPr sz="17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9996" y="13647548"/>
            <a:ext cx="4307045" cy="718423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r">
              <a:defRPr sz="1700"/>
            </a:lvl1pPr>
          </a:lstStyle>
          <a:p>
            <a:fld id="{8CE6C4E1-CE8B-45E7-B8E0-6731004BC011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83537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4307630" cy="718088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l">
              <a:defRPr sz="17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30120" y="4"/>
            <a:ext cx="4307630" cy="718088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r">
              <a:defRPr sz="1700"/>
            </a:lvl1pPr>
          </a:lstStyle>
          <a:p>
            <a:fld id="{CE2E3882-F7EE-4BF5-9182-538B386FD964}" type="datetimeFigureOut">
              <a:rPr lang="de-AT" smtClean="0"/>
              <a:t>03.12.2024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6363" y="1077913"/>
            <a:ext cx="7186612" cy="5389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25" tIns="66363" rIns="132725" bIns="66363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3458" y="6825193"/>
            <a:ext cx="7952424" cy="6466145"/>
          </a:xfrm>
          <a:prstGeom prst="rect">
            <a:avLst/>
          </a:prstGeom>
        </p:spPr>
        <p:txBody>
          <a:bodyPr vert="horz" lIns="132725" tIns="66363" rIns="132725" bIns="6636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647022"/>
            <a:ext cx="4307630" cy="718088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l">
              <a:defRPr sz="17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30120" y="13647022"/>
            <a:ext cx="4307630" cy="718088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r">
              <a:defRPr sz="1700"/>
            </a:lvl1pPr>
          </a:lstStyle>
          <a:p>
            <a:fld id="{C588C882-7E6C-470F-87EB-43D7112457D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78576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2404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DF2B-CA63-4557-9C6A-A68193F8C223}" type="datetime1">
              <a:rPr lang="de-AT" smtClean="0"/>
              <a:t>03.12.2024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7EB1-EF86-457E-8D6F-4C3197ED379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1735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7BAC0-8D51-4A57-825E-2A1249A99E04}" type="datetime1">
              <a:rPr lang="de-AT" smtClean="0"/>
              <a:t>03.12.2024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64F5-18AE-49A6-B1AE-5E57F0FD5A2C}" type="slidenum">
              <a:rPr lang="de-AT" smtClean="0"/>
              <a:t>‹#›</a:t>
            </a:fld>
            <a:endParaRPr lang="de-AT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60648"/>
            <a:ext cx="1924647" cy="78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87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546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5216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4537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00076" y="930278"/>
            <a:ext cx="7916863" cy="16030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73761" y="6304280"/>
            <a:ext cx="804955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© via donau I </a:t>
            </a:r>
            <a:fld id="{AE1A63EC-2643-4953-AB70-18053DC46B5B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28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6751" y="1090256"/>
            <a:ext cx="6479931" cy="37189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6751" y="2023578"/>
            <a:ext cx="6479931" cy="16030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73761" y="6304280"/>
            <a:ext cx="804955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© via donau I </a:t>
            </a:r>
            <a:fld id="{896B53FA-2509-4394-87D5-0479740BDB71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9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73761" y="6304280"/>
            <a:ext cx="804955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© via donau I </a:t>
            </a:r>
            <a:fld id="{9AC7F115-6613-406B-83D3-063CC299F752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47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8628-D373-40BC-BF43-34A9083F6904}" type="datetime1">
              <a:rPr lang="de-AT" smtClean="0"/>
              <a:t>03.12.2024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7EB1-EF86-457E-8D6F-4C3197ED379B}" type="slidenum">
              <a:rPr lang="de-AT" smtClean="0"/>
              <a:t>‹#›</a:t>
            </a:fld>
            <a:endParaRPr lang="de-AT"/>
          </a:p>
        </p:txBody>
      </p:sp>
      <p:pic>
        <p:nvPicPr>
          <p:cNvPr id="7" name="Picture 14" descr="Sample X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9400"/>
            <a:ext cx="9144000" cy="276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413" y="1628775"/>
            <a:ext cx="52085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1"/>
          <p:cNvSpPr txBox="1">
            <a:spLocks/>
          </p:cNvSpPr>
          <p:nvPr userDrawn="1"/>
        </p:nvSpPr>
        <p:spPr bwMode="auto">
          <a:xfrm>
            <a:off x="469801" y="1988840"/>
            <a:ext cx="8204398" cy="108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u="sng" dirty="0">
              <a:solidFill>
                <a:srgbClr val="0E4194"/>
              </a:solidFill>
              <a:ea typeface="MS PGothic" panose="020B0600070205080204" pitchFamily="34" charset="-128"/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5940152" y="371703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>
              <a:solidFill>
                <a:srgbClr val="0E4194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706" y="305647"/>
            <a:ext cx="2454118" cy="100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B83B-600A-4A06-BD9C-783080F69FD2}" type="datetime1">
              <a:rPr lang="de-AT" smtClean="0"/>
              <a:t>03.12.2024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64F5-18AE-49A6-B1AE-5E57F0FD5A2C}" type="slidenum">
              <a:rPr lang="de-AT" smtClean="0"/>
              <a:t>‹#›</a:t>
            </a:fld>
            <a:endParaRPr lang="de-AT"/>
          </a:p>
        </p:txBody>
      </p:sp>
      <p:cxnSp>
        <p:nvCxnSpPr>
          <p:cNvPr id="9" name="Gerade Verbindung 8"/>
          <p:cNvCxnSpPr/>
          <p:nvPr userDrawn="1"/>
        </p:nvCxnSpPr>
        <p:spPr>
          <a:xfrm flipH="1">
            <a:off x="250825" y="1268760"/>
            <a:ext cx="8569325" cy="0"/>
          </a:xfrm>
          <a:prstGeom prst="line">
            <a:avLst/>
          </a:prstGeom>
          <a:ln w="12700">
            <a:solidFill>
              <a:srgbClr val="0E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90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13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2" r:id="rId3"/>
    <p:sldLayoutId id="2147483673" r:id="rId4"/>
    <p:sldLayoutId id="2147483674" r:id="rId5"/>
    <p:sldLayoutId id="2147483675" r:id="rId6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ample 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73604"/>
            <a:ext cx="9144000" cy="2983482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lvl="0" algn="l" defTabSz="914400">
              <a:spcBef>
                <a:spcPts val="0"/>
              </a:spcBef>
            </a:pPr>
            <a:r>
              <a:rPr lang="en-US" sz="22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  <a:t/>
            </a:r>
            <a:br>
              <a:rPr lang="en-US" sz="22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</a:br>
            <a:r>
              <a:rPr lang="en-US" sz="22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  <a:t> </a:t>
            </a:r>
            <a:r>
              <a:rPr lang="en-US" sz="44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  <a:t/>
            </a:r>
            <a:br>
              <a:rPr lang="en-US" sz="44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</a:br>
            <a:r>
              <a:rPr lang="en-US" sz="60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  <a:t/>
            </a:r>
            <a:br>
              <a:rPr lang="en-US" sz="6000" b="1" smtClean="0">
                <a:solidFill>
                  <a:srgbClr val="0E4194"/>
                </a:solidFill>
                <a:ea typeface="MS PGothic" panose="020B0600070205080204" pitchFamily="34" charset="-128"/>
                <a:cs typeface="+mn-cs"/>
              </a:rPr>
            </a:br>
            <a:endParaRPr lang="en-US" sz="2000" dirty="0">
              <a:solidFill>
                <a:srgbClr val="0E4194"/>
              </a:solidFill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9" y="-243408"/>
            <a:ext cx="8964487" cy="1430139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z="2000" dirty="0" smtClean="0"/>
              <a:t>EU STRATEGY FOR THE DANUBE REGION- PRIORITY AREA 3</a:t>
            </a:r>
          </a:p>
          <a:p>
            <a:pPr marL="0" indent="0" algn="ctr">
              <a:buNone/>
            </a:pPr>
            <a:r>
              <a:rPr lang="en-US" sz="2000" dirty="0" smtClean="0"/>
              <a:t>TO PROMOTE CULTURE AND TOURISM, PEOPLE TO PEOPLE CONTACTS</a:t>
            </a:r>
            <a:endParaRPr lang="en-US" sz="20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487" y="2520395"/>
            <a:ext cx="5209032" cy="152400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716016" y="105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15616" y="1090256"/>
            <a:ext cx="637428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Danube Region Programme</a:t>
            </a:r>
          </a:p>
          <a:p>
            <a:r>
              <a:rPr lang="en-US" sz="1600" b="1" dirty="0">
                <a:solidFill>
                  <a:srgbClr val="0E4194"/>
                </a:solidFill>
                <a:ea typeface="MS PGothic" panose="020B0600070205080204" pitchFamily="34" charset="-128"/>
              </a:rPr>
              <a:t>P</a:t>
            </a:r>
            <a:r>
              <a:rPr lang="en-US" sz="1600" b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roject </a:t>
            </a:r>
            <a:r>
              <a:rPr lang="en-US" sz="1600" b="1" dirty="0">
                <a:solidFill>
                  <a:srgbClr val="0E4194"/>
                </a:solidFill>
                <a:ea typeface="MS PGothic" panose="020B0600070205080204" pitchFamily="34" charset="-128"/>
              </a:rPr>
              <a:t>PA3_CLOSE – </a:t>
            </a:r>
            <a:r>
              <a:rPr lang="en-US" sz="1600" b="1" i="1" dirty="0">
                <a:solidFill>
                  <a:srgbClr val="0E4194"/>
                </a:solidFill>
                <a:ea typeface="MS PGothic" panose="020B0600070205080204" pitchFamily="34" charset="-128"/>
              </a:rPr>
              <a:t>Recovery through </a:t>
            </a:r>
            <a:r>
              <a:rPr lang="en-US" sz="1600" b="1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C</a:t>
            </a:r>
            <a:r>
              <a:rPr lang="en-US" sz="1600" b="1" i="1" dirty="0" err="1">
                <a:solidFill>
                  <a:srgbClr val="0E4194"/>
                </a:solidFill>
                <a:ea typeface="MS PGothic" panose="020B0600070205080204" pitchFamily="34" charset="-128"/>
              </a:rPr>
              <a:t>u</a:t>
            </a:r>
            <a:r>
              <a:rPr lang="en-US" sz="1600" b="1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L</a:t>
            </a:r>
            <a:r>
              <a:rPr lang="en-US" sz="1600" b="1" i="1" dirty="0" err="1">
                <a:solidFill>
                  <a:srgbClr val="0E4194"/>
                </a:solidFill>
                <a:ea typeface="MS PGothic" panose="020B0600070205080204" pitchFamily="34" charset="-128"/>
              </a:rPr>
              <a:t>ture</a:t>
            </a:r>
            <a:r>
              <a:rPr lang="en-US" sz="1600" b="1" i="1" dirty="0">
                <a:solidFill>
                  <a:srgbClr val="0E4194"/>
                </a:solidFill>
                <a:ea typeface="MS PGothic" panose="020B0600070205080204" pitchFamily="34" charset="-128"/>
              </a:rPr>
              <a:t>, </a:t>
            </a:r>
            <a:r>
              <a:rPr lang="en-US" sz="1600" b="1" i="1" dirty="0" err="1" smtClean="0">
                <a:solidFill>
                  <a:srgbClr val="0E4194"/>
                </a:solidFill>
                <a:ea typeface="MS PGothic" panose="020B0600070205080204" pitchFamily="34" charset="-128"/>
              </a:rPr>
              <a:t>t</a:t>
            </a:r>
            <a:r>
              <a:rPr lang="en-US" sz="1600" b="1" i="1" dirty="0" err="1" smtClean="0">
                <a:solidFill>
                  <a:srgbClr val="FF0000"/>
                </a:solidFill>
                <a:ea typeface="MS PGothic" panose="020B0600070205080204" pitchFamily="34" charset="-128"/>
              </a:rPr>
              <a:t>O</a:t>
            </a:r>
            <a:r>
              <a:rPr lang="en-US" sz="1600" b="1" i="1" dirty="0" err="1" smtClean="0">
                <a:solidFill>
                  <a:srgbClr val="0E4194"/>
                </a:solidFill>
                <a:ea typeface="MS PGothic" panose="020B0600070205080204" pitchFamily="34" charset="-128"/>
              </a:rPr>
              <a:t>uri</a:t>
            </a:r>
            <a:r>
              <a:rPr lang="en-US" sz="1600" b="1" i="1" dirty="0" err="1" smtClean="0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en-US" sz="1600" b="1" i="1" dirty="0" err="1" smtClean="0">
                <a:solidFill>
                  <a:srgbClr val="0E4194"/>
                </a:solidFill>
                <a:ea typeface="MS PGothic" panose="020B0600070205080204" pitchFamily="34" charset="-128"/>
              </a:rPr>
              <a:t>m</a:t>
            </a:r>
            <a:r>
              <a:rPr lang="en-US" sz="1600" b="1" i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 and </a:t>
            </a:r>
            <a:r>
              <a:rPr lang="en-US" sz="1600" b="1" i="1" dirty="0" err="1">
                <a:solidFill>
                  <a:srgbClr val="0E4194"/>
                </a:solidFill>
                <a:ea typeface="MS PGothic" panose="020B0600070205080204" pitchFamily="34" charset="-128"/>
              </a:rPr>
              <a:t>peopl</a:t>
            </a:r>
            <a:r>
              <a:rPr lang="en-US" sz="1600" b="1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E</a:t>
            </a:r>
            <a:r>
              <a:rPr lang="en-US" sz="1600" b="1" i="1" dirty="0">
                <a:solidFill>
                  <a:srgbClr val="0E4194"/>
                </a:solidFill>
                <a:ea typeface="MS PGothic" panose="020B0600070205080204" pitchFamily="34" charset="-128"/>
              </a:rPr>
              <a:t>-to-people contacts in the Danube Region</a:t>
            </a:r>
            <a:r>
              <a:rPr lang="en-US" b="1" dirty="0">
                <a:solidFill>
                  <a:srgbClr val="0E4194"/>
                </a:solidFill>
                <a:ea typeface="MS PGothic" panose="020B0600070205080204" pitchFamily="34" charset="-128"/>
              </a:rPr>
              <a:t/>
            </a:r>
            <a:br>
              <a:rPr lang="en-US" b="1" dirty="0">
                <a:solidFill>
                  <a:srgbClr val="0E4194"/>
                </a:solidFill>
                <a:ea typeface="MS PGothic" panose="020B0600070205080204" pitchFamily="34" charset="-128"/>
              </a:rPr>
            </a:br>
            <a:r>
              <a:rPr lang="en-US" sz="1400" b="1" dirty="0">
                <a:solidFill>
                  <a:srgbClr val="0E4194"/>
                </a:solidFill>
                <a:ea typeface="MS PGothic" panose="020B0600070205080204" pitchFamily="34" charset="-128"/>
              </a:rPr>
              <a:t>Priority Area:03 –</a:t>
            </a:r>
            <a:r>
              <a:rPr lang="en-US" sz="1400" b="1" dirty="0" err="1" smtClean="0">
                <a:solidFill>
                  <a:srgbClr val="0E4194"/>
                </a:solidFill>
                <a:ea typeface="MS PGothic" panose="020B0600070205080204" pitchFamily="34" charset="-128"/>
              </a:rPr>
              <a:t>Culture,Tourism&amp;People</a:t>
            </a:r>
            <a:r>
              <a:rPr lang="en-US" sz="1400" b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 </a:t>
            </a:r>
            <a:r>
              <a:rPr lang="en-US" sz="1400" b="1" dirty="0">
                <a:solidFill>
                  <a:srgbClr val="0E4194"/>
                </a:solidFill>
                <a:ea typeface="MS PGothic" panose="020B0600070205080204" pitchFamily="34" charset="-128"/>
              </a:rPr>
              <a:t>to people </a:t>
            </a:r>
            <a:r>
              <a:rPr lang="en-US" sz="1400" b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contacts</a:t>
            </a:r>
            <a:endParaRPr lang="en-US" b="1" dirty="0">
              <a:solidFill>
                <a:srgbClr val="0E4194"/>
              </a:solidFill>
              <a:ea typeface="MS PGothic" panose="020B0600070205080204" pitchFamily="34" charset="-128"/>
            </a:endParaRPr>
          </a:p>
          <a:p>
            <a:r>
              <a:rPr lang="en-US" b="1" dirty="0" smtClean="0">
                <a:solidFill>
                  <a:srgbClr val="0E4194"/>
                </a:solidFill>
                <a:ea typeface="MS PGothic" panose="020B0600070205080204" pitchFamily="34" charset="-128"/>
              </a:rPr>
              <a:t>Steering Committee Meeting- December 5, 2024 , online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5916791"/>
            <a:ext cx="1450974" cy="7925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0112" y="6028321"/>
            <a:ext cx="3313470" cy="56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8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resentation_Template_PA_10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1_Benutzerdefiniertes Design</vt:lpstr>
      <vt:lpstr>Benutzerdefiniertes Design</vt:lpstr>
      <vt:lpstr>Presentation_Template_PA_10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Pabst Gudrun</dc:creator>
  <cp:lastModifiedBy>Irina Cozma</cp:lastModifiedBy>
  <cp:revision>408</cp:revision>
  <cp:lastPrinted>2022-09-22T14:53:37Z</cp:lastPrinted>
  <dcterms:created xsi:type="dcterms:W3CDTF">2015-04-20T13:19:29Z</dcterms:created>
  <dcterms:modified xsi:type="dcterms:W3CDTF">2024-12-03T15:43:57Z</dcterms:modified>
  <cp:contentStatus/>
</cp:coreProperties>
</file>